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7" r:id="rId4"/>
    <p:sldId id="258" r:id="rId5"/>
    <p:sldId id="277" r:id="rId6"/>
    <p:sldId id="283" r:id="rId7"/>
    <p:sldId id="284" r:id="rId8"/>
    <p:sldId id="285" r:id="rId9"/>
    <p:sldId id="286" r:id="rId10"/>
    <p:sldId id="288" r:id="rId11"/>
    <p:sldId id="276" r:id="rId12"/>
    <p:sldId id="267" r:id="rId13"/>
    <p:sldId id="289" r:id="rId14"/>
    <p:sldId id="292" r:id="rId15"/>
    <p:sldId id="262" r:id="rId16"/>
    <p:sldId id="278" r:id="rId17"/>
    <p:sldId id="270" r:id="rId18"/>
    <p:sldId id="257" r:id="rId19"/>
    <p:sldId id="279" r:id="rId20"/>
    <p:sldId id="271" r:id="rId21"/>
    <p:sldId id="269" r:id="rId22"/>
    <p:sldId id="274" r:id="rId23"/>
    <p:sldId id="264" r:id="rId24"/>
    <p:sldId id="280" r:id="rId25"/>
    <p:sldId id="265" r:id="rId26"/>
    <p:sldId id="272" r:id="rId27"/>
    <p:sldId id="266" r:id="rId28"/>
    <p:sldId id="268" r:id="rId29"/>
    <p:sldId id="291" r:id="rId30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543" autoAdjust="0"/>
  </p:normalViewPr>
  <p:slideViewPr>
    <p:cSldViewPr>
      <p:cViewPr>
        <p:scale>
          <a:sx n="110" d="100"/>
          <a:sy n="110" d="100"/>
        </p:scale>
        <p:origin x="-1644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285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348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185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782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31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616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6812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609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083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06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943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E096A-CA14-4F64-831B-2733E9AE41C4}" type="datetimeFigureOut">
              <a:rPr lang="sv-SE" smtClean="0"/>
              <a:t>2018-01-21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BEDD5-2E6F-458E-8C0D-66DAC60D4B8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946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0" b="1807"/>
          <a:stretch/>
        </p:blipFill>
        <p:spPr>
          <a:xfrm>
            <a:off x="1" y="0"/>
            <a:ext cx="4666003" cy="673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0"/>
            <a:ext cx="4847392" cy="6858000"/>
          </a:xfrm>
          <a:prstGeom prst="rect">
            <a:avLst/>
          </a:prstGeom>
        </p:spPr>
      </p:pic>
      <p:pic>
        <p:nvPicPr>
          <p:cNvPr id="3074" name="Picture 2" descr="C:\Users\Owner\AppData\Local\Microsoft\Windows\Temporary Internet Files\Content.IE5\IL5OPVZ8\stock-photo-red-ball-of-woollen-red-thread-isolated-on-white-67586068[1]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1"/>
          <a:stretch/>
        </p:blipFill>
        <p:spPr bwMode="auto">
          <a:xfrm>
            <a:off x="8016416" y="116632"/>
            <a:ext cx="876924" cy="5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33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" y="404664"/>
            <a:ext cx="9125999" cy="6084000"/>
          </a:xfrm>
        </p:spPr>
      </p:pic>
    </p:spTree>
    <p:extLst>
      <p:ext uri="{BB962C8B-B14F-4D97-AF65-F5344CB8AC3E}">
        <p14:creationId xmlns:p14="http://schemas.microsoft.com/office/powerpoint/2010/main" val="20289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9" y="0"/>
            <a:ext cx="9421729" cy="8244000"/>
          </a:xfrm>
        </p:spPr>
      </p:pic>
    </p:spTree>
    <p:extLst>
      <p:ext uri="{BB962C8B-B14F-4D97-AF65-F5344CB8AC3E}">
        <p14:creationId xmlns:p14="http://schemas.microsoft.com/office/powerpoint/2010/main" val="11446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" r="4523"/>
          <a:stretch/>
        </p:blipFill>
        <p:spPr>
          <a:xfrm>
            <a:off x="35496" y="116632"/>
            <a:ext cx="9034668" cy="3636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5"/>
          <a:stretch/>
        </p:blipFill>
        <p:spPr>
          <a:xfrm>
            <a:off x="1547664" y="4077072"/>
            <a:ext cx="5790129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0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049"/>
            <a:ext cx="9144000" cy="5655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35" y="260648"/>
            <a:ext cx="2936696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1283"/>
            <a:ext cx="8461884" cy="6444000"/>
          </a:xfrm>
        </p:spPr>
      </p:pic>
    </p:spTree>
    <p:extLst>
      <p:ext uri="{BB962C8B-B14F-4D97-AF65-F5344CB8AC3E}">
        <p14:creationId xmlns:p14="http://schemas.microsoft.com/office/powerpoint/2010/main" val="34229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0"/>
            <a:ext cx="8228436" cy="6768000"/>
          </a:xfrm>
        </p:spPr>
      </p:pic>
    </p:spTree>
    <p:extLst>
      <p:ext uri="{BB962C8B-B14F-4D97-AF65-F5344CB8AC3E}">
        <p14:creationId xmlns:p14="http://schemas.microsoft.com/office/powerpoint/2010/main" val="34891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sv-SE" sz="5400" b="1" dirty="0" smtClean="0"/>
              <a:t>3 rules </a:t>
            </a:r>
            <a:r>
              <a:rPr lang="sv-SE" sz="5400" dirty="0" smtClean="0"/>
              <a:t>of</a:t>
            </a:r>
            <a:r>
              <a:rPr lang="sv-SE" sz="5400" b="1" dirty="0" smtClean="0"/>
              <a:t> insects</a:t>
            </a:r>
            <a:endParaRPr lang="sv-SE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/>
              <a:t>1. </a:t>
            </a:r>
            <a:r>
              <a:rPr lang="en-GB" sz="5400" b="1" dirty="0" smtClean="0"/>
              <a:t>bigger</a:t>
            </a:r>
            <a:r>
              <a:rPr lang="en-GB" sz="5400" dirty="0" smtClean="0"/>
              <a:t> </a:t>
            </a:r>
            <a:r>
              <a:rPr lang="en-GB" sz="5400" dirty="0"/>
              <a:t>is </a:t>
            </a:r>
            <a:r>
              <a:rPr lang="en-GB" sz="5400" b="1" dirty="0" smtClean="0"/>
              <a:t>better</a:t>
            </a:r>
            <a:endParaRPr lang="sv-SE" sz="5400" b="1" dirty="0"/>
          </a:p>
          <a:p>
            <a:pPr marL="0" indent="0">
              <a:buNone/>
            </a:pPr>
            <a:r>
              <a:rPr lang="en-GB" sz="5400" dirty="0" smtClean="0"/>
              <a:t>2. </a:t>
            </a:r>
            <a:r>
              <a:rPr lang="en-GB" sz="5400" b="1" dirty="0" smtClean="0"/>
              <a:t>hotter</a:t>
            </a:r>
            <a:r>
              <a:rPr lang="en-GB" sz="5400" dirty="0" smtClean="0"/>
              <a:t> </a:t>
            </a:r>
            <a:r>
              <a:rPr lang="en-GB" sz="5400" dirty="0"/>
              <a:t>makes you </a:t>
            </a:r>
            <a:r>
              <a:rPr lang="en-GB" sz="5400" b="1" dirty="0"/>
              <a:t>smaller</a:t>
            </a:r>
            <a:endParaRPr lang="sv-SE" sz="5400" b="1" dirty="0"/>
          </a:p>
          <a:p>
            <a:pPr marL="0" indent="0">
              <a:buNone/>
            </a:pPr>
            <a:r>
              <a:rPr lang="en-GB" sz="5400" dirty="0" smtClean="0"/>
              <a:t>3. </a:t>
            </a:r>
            <a:r>
              <a:rPr lang="en-GB" sz="5400" b="1" dirty="0" smtClean="0"/>
              <a:t>hotter</a:t>
            </a:r>
            <a:r>
              <a:rPr lang="en-GB" sz="5400" dirty="0" smtClean="0"/>
              <a:t> </a:t>
            </a:r>
            <a:r>
              <a:rPr lang="en-GB" sz="5400" dirty="0"/>
              <a:t>is </a:t>
            </a:r>
            <a:r>
              <a:rPr lang="en-GB" sz="5400" b="1" dirty="0" smtClean="0"/>
              <a:t>better</a:t>
            </a:r>
            <a:endParaRPr lang="sv-SE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380312" y="6525344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/>
              <a:t>Kingsolver and Huey (2008) </a:t>
            </a:r>
            <a:endParaRPr lang="sv-SE" sz="1100" dirty="0"/>
          </a:p>
        </p:txBody>
      </p:sp>
      <p:pic>
        <p:nvPicPr>
          <p:cNvPr id="1026" name="Picture 2" descr="Image result for röda trå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2225">
            <a:off x="3087795" y="4781713"/>
            <a:ext cx="6884107" cy="1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12075" r="21762" b="41511"/>
          <a:stretch/>
        </p:blipFill>
        <p:spPr>
          <a:xfrm rot="3540880">
            <a:off x="6340705" y="315023"/>
            <a:ext cx="2079215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5"/>
          <a:stretch/>
        </p:blipFill>
        <p:spPr>
          <a:xfrm>
            <a:off x="-972616" y="-891480"/>
            <a:ext cx="5994482" cy="9504000"/>
          </a:xfrm>
        </p:spPr>
      </p:pic>
      <p:sp>
        <p:nvSpPr>
          <p:cNvPr id="5" name="Rectangle 4"/>
          <p:cNvSpPr/>
          <p:nvPr/>
        </p:nvSpPr>
        <p:spPr>
          <a:xfrm>
            <a:off x="395536" y="980728"/>
            <a:ext cx="3960440" cy="1188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395536" y="2198816"/>
            <a:ext cx="3960440" cy="8103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395536" y="3037216"/>
            <a:ext cx="3960440" cy="49184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395536" y="3556186"/>
            <a:ext cx="3960440" cy="116895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4355976" y="1574728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09600" y="138104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Methods</a:t>
            </a:r>
            <a:endParaRPr lang="sv-SE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55976" y="2626614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5976" y="3268154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5976" y="412756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80112" y="24208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Rule 1: bigger is better</a:t>
            </a:r>
            <a:endParaRPr lang="sv-SE" dirty="0"/>
          </a:p>
        </p:txBody>
      </p:sp>
      <p:sp>
        <p:nvSpPr>
          <p:cNvPr id="18" name="TextBox 17"/>
          <p:cNvSpPr txBox="1"/>
          <p:nvPr/>
        </p:nvSpPr>
        <p:spPr>
          <a:xfrm>
            <a:off x="5580112" y="306896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Rule 2: hotter makes you smaller</a:t>
            </a:r>
            <a:endParaRPr lang="sv-SE" dirty="0"/>
          </a:p>
        </p:txBody>
      </p:sp>
      <p:sp>
        <p:nvSpPr>
          <p:cNvPr id="19" name="TextBox 18"/>
          <p:cNvSpPr txBox="1"/>
          <p:nvPr/>
        </p:nvSpPr>
        <p:spPr>
          <a:xfrm>
            <a:off x="5574174" y="3923764"/>
            <a:ext cx="267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Rule 3: hotter is better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14548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Rule 1: Bigger is Better</a:t>
            </a:r>
            <a:endParaRPr lang="sv-SE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09"/>
          <a:stretch/>
        </p:blipFill>
        <p:spPr>
          <a:xfrm>
            <a:off x="323528" y="1484784"/>
            <a:ext cx="8411966" cy="220387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259632" y="4005064"/>
            <a:ext cx="6156568" cy="2144344"/>
            <a:chOff x="503664" y="4005064"/>
            <a:chExt cx="6156568" cy="21443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65928" y="4502824"/>
              <a:ext cx="1715472" cy="1152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91643" y="4457230"/>
              <a:ext cx="1876299" cy="126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98170" y="4402831"/>
              <a:ext cx="1983517" cy="1332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68060" y="4357236"/>
              <a:ext cx="2144344" cy="1440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8340" y="4548420"/>
              <a:ext cx="1554647" cy="10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18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1"/>
          <a:stretch/>
        </p:blipFill>
        <p:spPr>
          <a:xfrm>
            <a:off x="-3984" y="430230"/>
            <a:ext cx="9138205" cy="5904000"/>
          </a:xfrm>
          <a:prstGeom prst="rect">
            <a:avLst/>
          </a:prstGeom>
        </p:spPr>
      </p:pic>
      <p:pic>
        <p:nvPicPr>
          <p:cNvPr id="4098" name="Picture 2" descr="C:\Users\Owner\AppData\Local\Microsoft\Windows\Temporary Internet Files\Content.IE5\1F6Q1EK7\legheaded[1]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1717">
            <a:off x="3131840" y="4293104"/>
            <a:ext cx="68960" cy="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0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8966000" cy="6048000"/>
          </a:xfrm>
        </p:spPr>
      </p:pic>
    </p:spTree>
    <p:extLst>
      <p:ext uri="{BB962C8B-B14F-4D97-AF65-F5344CB8AC3E}">
        <p14:creationId xmlns:p14="http://schemas.microsoft.com/office/powerpoint/2010/main" val="415432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7" b="50493"/>
          <a:stretch/>
        </p:blipFill>
        <p:spPr>
          <a:xfrm>
            <a:off x="35496" y="404664"/>
            <a:ext cx="8926233" cy="406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496" y="44624"/>
            <a:ext cx="1802160" cy="48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50509" y="4149328"/>
            <a:ext cx="8009923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3" y="116632"/>
            <a:ext cx="7167719" cy="6588000"/>
          </a:xfrm>
        </p:spPr>
      </p:pic>
    </p:spTree>
    <p:extLst>
      <p:ext uri="{BB962C8B-B14F-4D97-AF65-F5344CB8AC3E}">
        <p14:creationId xmlns:p14="http://schemas.microsoft.com/office/powerpoint/2010/main" val="114877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Rule 2: Hotter is Smaller</a:t>
            </a:r>
            <a:endParaRPr lang="sv-SE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3" y="1484784"/>
            <a:ext cx="8540876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07" y="548680"/>
            <a:ext cx="9215819" cy="6120000"/>
          </a:xfrm>
        </p:spPr>
      </p:pic>
    </p:spTree>
    <p:extLst>
      <p:ext uri="{BB962C8B-B14F-4D97-AF65-F5344CB8AC3E}">
        <p14:creationId xmlns:p14="http://schemas.microsoft.com/office/powerpoint/2010/main" val="2332071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sv-SE" dirty="0" smtClean="0"/>
              <a:t>”Rule” 3: Hotter is Better</a:t>
            </a:r>
            <a:endParaRPr lang="sv-S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86" r="51397" b="48584"/>
          <a:stretch/>
        </p:blipFill>
        <p:spPr>
          <a:xfrm>
            <a:off x="1043608" y="1124744"/>
            <a:ext cx="5099764" cy="53640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35" y="836712"/>
            <a:ext cx="3505229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05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2" t="-2389" r="49616" b="49149"/>
          <a:stretch/>
        </p:blipFill>
        <p:spPr>
          <a:xfrm>
            <a:off x="395536" y="260648"/>
            <a:ext cx="6375057" cy="6444000"/>
          </a:xfrm>
        </p:spPr>
      </p:pic>
      <p:sp>
        <p:nvSpPr>
          <p:cNvPr id="9" name="Rectangle 8"/>
          <p:cNvSpPr/>
          <p:nvPr/>
        </p:nvSpPr>
        <p:spPr>
          <a:xfrm>
            <a:off x="1187624" y="1052736"/>
            <a:ext cx="79208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07" y="3861048"/>
            <a:ext cx="2276339" cy="223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>
          <a:xfrm>
            <a:off x="6771506" y="1016944"/>
            <a:ext cx="2294299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röda trå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2225">
            <a:off x="3087795" y="4781713"/>
            <a:ext cx="6884107" cy="1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New rules of insects 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b="1" dirty="0" smtClean="0"/>
              <a:t>bigger</a:t>
            </a:r>
            <a:r>
              <a:rPr lang="en-GB" dirty="0" smtClean="0"/>
              <a:t> </a:t>
            </a:r>
            <a:r>
              <a:rPr lang="en-GB" dirty="0"/>
              <a:t>is </a:t>
            </a:r>
            <a:r>
              <a:rPr lang="en-GB" b="1" dirty="0"/>
              <a:t>better</a:t>
            </a:r>
            <a:r>
              <a:rPr lang="en-GB" dirty="0"/>
              <a:t>, but </a:t>
            </a:r>
            <a:r>
              <a:rPr lang="en-GB" b="1" dirty="0"/>
              <a:t>time</a:t>
            </a:r>
            <a:r>
              <a:rPr lang="en-GB" dirty="0"/>
              <a:t> in the larval stage is limited. </a:t>
            </a:r>
            <a:endParaRPr lang="sv-SE" dirty="0"/>
          </a:p>
          <a:p>
            <a:pPr marL="514350" indent="-514350">
              <a:buAutoNum type="arabicPeriod"/>
            </a:pPr>
            <a:r>
              <a:rPr lang="en-GB" b="1" dirty="0" smtClean="0"/>
              <a:t>hotter</a:t>
            </a:r>
            <a:r>
              <a:rPr lang="en-GB" dirty="0" smtClean="0"/>
              <a:t> </a:t>
            </a:r>
            <a:r>
              <a:rPr lang="en-GB" dirty="0"/>
              <a:t>makes you </a:t>
            </a:r>
            <a:r>
              <a:rPr lang="en-GB" b="1" dirty="0"/>
              <a:t>smaller</a:t>
            </a:r>
            <a:r>
              <a:rPr lang="en-GB" dirty="0"/>
              <a:t>, but so maybe also do </a:t>
            </a:r>
            <a:r>
              <a:rPr lang="en-GB" b="1" dirty="0"/>
              <a:t>birds</a:t>
            </a:r>
            <a:r>
              <a:rPr lang="en-GB" dirty="0"/>
              <a:t>. </a:t>
            </a:r>
            <a:endParaRPr lang="sv-SE" dirty="0"/>
          </a:p>
          <a:p>
            <a:pPr marL="0" indent="0">
              <a:buNone/>
            </a:pPr>
            <a:r>
              <a:rPr lang="en-GB" b="1" dirty="0" smtClean="0"/>
              <a:t>3.</a:t>
            </a:r>
            <a:r>
              <a:rPr lang="en-GB" dirty="0" smtClean="0"/>
              <a:t> </a:t>
            </a:r>
            <a:r>
              <a:rPr lang="en-GB" b="1" dirty="0" smtClean="0"/>
              <a:t>hotter</a:t>
            </a:r>
            <a:r>
              <a:rPr lang="en-GB" dirty="0" smtClean="0"/>
              <a:t> </a:t>
            </a:r>
            <a:r>
              <a:rPr lang="en-GB" dirty="0"/>
              <a:t>is not always </a:t>
            </a:r>
            <a:r>
              <a:rPr lang="en-GB" b="1" dirty="0"/>
              <a:t>better</a:t>
            </a:r>
            <a:r>
              <a:rPr lang="en-GB" dirty="0"/>
              <a:t>, but </a:t>
            </a:r>
            <a:r>
              <a:rPr lang="en-GB" dirty="0" smtClean="0"/>
              <a:t>thermal plasticity is favoured </a:t>
            </a:r>
            <a:r>
              <a:rPr lang="en-GB" dirty="0"/>
              <a:t>in extreme conditions. 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3060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pPr algn="l"/>
            <a:r>
              <a:rPr lang="sv-SE" sz="3600" dirty="0" smtClean="0"/>
              <a:t>Acknowledgements</a:t>
            </a:r>
            <a:endParaRPr lang="sv-S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Erik Svensson</a:t>
            </a:r>
            <a:r>
              <a:rPr lang="en-GB" dirty="0" smtClean="0"/>
              <a:t> </a:t>
            </a:r>
            <a:r>
              <a:rPr lang="en-GB" b="1" dirty="0" smtClean="0"/>
              <a:t>Jessica Abbot</a:t>
            </a:r>
            <a:r>
              <a:rPr lang="en-GB" dirty="0" smtClean="0"/>
              <a:t> </a:t>
            </a:r>
            <a:r>
              <a:rPr lang="en-GB" b="1" dirty="0" smtClean="0"/>
              <a:t>Jan-</a:t>
            </a:r>
            <a:r>
              <a:rPr lang="en-GB" b="1" dirty="0" err="1" smtClean="0"/>
              <a:t>Åke</a:t>
            </a:r>
            <a:r>
              <a:rPr lang="en-GB" b="1" dirty="0" smtClean="0"/>
              <a:t> Nilsson Anders </a:t>
            </a:r>
            <a:r>
              <a:rPr lang="en-GB" b="1" dirty="0" err="1" smtClean="0"/>
              <a:t>Hedenström</a:t>
            </a:r>
            <a:endParaRPr lang="en-GB" b="1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Co-Authors</a:t>
            </a:r>
          </a:p>
          <a:p>
            <a:pPr marL="0" indent="0">
              <a:buNone/>
            </a:pPr>
            <a:r>
              <a:rPr lang="en-GB" b="1" dirty="0" smtClean="0"/>
              <a:t>Anna </a:t>
            </a:r>
            <a:r>
              <a:rPr lang="en-GB" b="1" dirty="0" err="1" smtClean="0"/>
              <a:t>Kell</a:t>
            </a:r>
            <a:r>
              <a:rPr lang="en-GB" dirty="0" smtClean="0"/>
              <a:t>, </a:t>
            </a:r>
            <a:r>
              <a:rPr lang="en-GB" b="1" dirty="0" err="1" smtClean="0"/>
              <a:t>Mireia</a:t>
            </a:r>
            <a:r>
              <a:rPr lang="en-GB" b="1" dirty="0" smtClean="0"/>
              <a:t> </a:t>
            </a:r>
            <a:r>
              <a:rPr lang="en-GB" b="1" dirty="0" err="1" smtClean="0"/>
              <a:t>Ballestà</a:t>
            </a:r>
            <a:r>
              <a:rPr lang="en-GB" dirty="0" smtClean="0"/>
              <a:t>, </a:t>
            </a:r>
            <a:r>
              <a:rPr lang="en-GB" b="1" dirty="0" smtClean="0"/>
              <a:t>Aude Giraud</a:t>
            </a:r>
            <a:r>
              <a:rPr lang="en-GB" dirty="0" smtClean="0"/>
              <a:t>, </a:t>
            </a:r>
            <a:r>
              <a:rPr lang="en-GB" b="1" dirty="0" smtClean="0"/>
              <a:t>Max </a:t>
            </a:r>
            <a:r>
              <a:rPr lang="en-GB" b="1" dirty="0" err="1" smtClean="0"/>
              <a:t>Tschol</a:t>
            </a:r>
            <a:r>
              <a:rPr lang="en-GB" dirty="0" smtClean="0"/>
              <a:t>, </a:t>
            </a:r>
            <a:r>
              <a:rPr lang="en-GB" b="1" dirty="0" smtClean="0"/>
              <a:t>Beatriz </a:t>
            </a:r>
            <a:r>
              <a:rPr lang="en-GB" b="1" dirty="0" err="1" smtClean="0"/>
              <a:t>Willink</a:t>
            </a:r>
            <a:r>
              <a:rPr lang="en-GB" dirty="0" smtClean="0"/>
              <a:t>, </a:t>
            </a:r>
            <a:r>
              <a:rPr lang="en-GB" b="1" dirty="0" smtClean="0"/>
              <a:t>Jessica Abbot</a:t>
            </a:r>
            <a:r>
              <a:rPr lang="en-GB" dirty="0" smtClean="0"/>
              <a:t>, </a:t>
            </a:r>
            <a:r>
              <a:rPr lang="en-GB" b="1" dirty="0" smtClean="0"/>
              <a:t>Erik Svensson</a:t>
            </a:r>
            <a:r>
              <a:rPr lang="en-GB" dirty="0" smtClean="0"/>
              <a:t>, </a:t>
            </a:r>
            <a:r>
              <a:rPr lang="en-GB" b="1" dirty="0" smtClean="0"/>
              <a:t>Anna </a:t>
            </a:r>
            <a:r>
              <a:rPr lang="en-GB" b="1" dirty="0" err="1" smtClean="0"/>
              <a:t>Runemark</a:t>
            </a:r>
            <a:r>
              <a:rPr lang="en-GB" dirty="0" smtClean="0"/>
              <a:t>, </a:t>
            </a:r>
            <a:r>
              <a:rPr lang="en-GB" b="1" dirty="0" smtClean="0"/>
              <a:t>Tom </a:t>
            </a:r>
            <a:r>
              <a:rPr lang="en-GB" b="1" dirty="0" err="1" smtClean="0"/>
              <a:t>Gosden</a:t>
            </a:r>
            <a:r>
              <a:rPr lang="en-GB" dirty="0" smtClean="0"/>
              <a:t>, and </a:t>
            </a:r>
            <a:r>
              <a:rPr lang="en-GB" b="1" dirty="0" smtClean="0"/>
              <a:t>Anna </a:t>
            </a:r>
            <a:r>
              <a:rPr lang="en-GB" b="1" dirty="0" err="1"/>
              <a:t>Norden</a:t>
            </a:r>
            <a:r>
              <a:rPr lang="en-GB" dirty="0"/>
              <a:t>. </a:t>
            </a:r>
            <a:endParaRPr lang="sv-SE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Field Work </a:t>
            </a:r>
          </a:p>
          <a:p>
            <a:pPr marL="0" indent="0">
              <a:buNone/>
            </a:pPr>
            <a:r>
              <a:rPr lang="en-GB" b="1" dirty="0" err="1" smtClean="0"/>
              <a:t>Sopia</a:t>
            </a:r>
            <a:r>
              <a:rPr lang="en-GB" b="1" dirty="0" smtClean="0"/>
              <a:t> Engel,</a:t>
            </a:r>
            <a:r>
              <a:rPr lang="en-GB" dirty="0" smtClean="0"/>
              <a:t> </a:t>
            </a:r>
            <a:r>
              <a:rPr lang="en-GB" b="1" dirty="0" smtClean="0"/>
              <a:t>Anna </a:t>
            </a:r>
            <a:r>
              <a:rPr lang="en-GB" b="1" dirty="0" err="1" smtClean="0"/>
              <a:t>Kell</a:t>
            </a:r>
            <a:r>
              <a:rPr lang="en-GB" dirty="0" smtClean="0"/>
              <a:t>, </a:t>
            </a:r>
            <a:r>
              <a:rPr lang="en-GB" b="1" dirty="0" err="1" smtClean="0"/>
              <a:t>Mireia</a:t>
            </a:r>
            <a:r>
              <a:rPr lang="en-GB" b="1" dirty="0" smtClean="0"/>
              <a:t> </a:t>
            </a:r>
            <a:r>
              <a:rPr lang="en-GB" b="1" dirty="0" err="1" smtClean="0"/>
              <a:t>Ballestà</a:t>
            </a:r>
            <a:r>
              <a:rPr lang="en-GB" b="1" dirty="0" smtClean="0"/>
              <a:t>, Miguel Gomez, </a:t>
            </a:r>
            <a:r>
              <a:rPr lang="en-GB" b="1" dirty="0" err="1" smtClean="0"/>
              <a:t>Kaili</a:t>
            </a:r>
            <a:r>
              <a:rPr lang="en-GB" b="1" dirty="0" smtClean="0"/>
              <a:t> </a:t>
            </a:r>
            <a:r>
              <a:rPr lang="en-GB" b="1" dirty="0" err="1" smtClean="0"/>
              <a:t>Boarman</a:t>
            </a:r>
            <a:r>
              <a:rPr lang="en-GB" dirty="0" smtClean="0"/>
              <a:t>,</a:t>
            </a:r>
            <a:r>
              <a:rPr lang="en-GB" b="1" dirty="0" smtClean="0"/>
              <a:t> Shawn Kutcha</a:t>
            </a:r>
            <a:r>
              <a:rPr lang="en-GB" dirty="0" smtClean="0"/>
              <a:t>,</a:t>
            </a:r>
            <a:r>
              <a:rPr lang="en-GB" b="1" dirty="0" smtClean="0"/>
              <a:t> Stephany </a:t>
            </a:r>
            <a:r>
              <a:rPr lang="en-GB" b="1" dirty="0"/>
              <a:t>Herman, </a:t>
            </a:r>
            <a:r>
              <a:rPr lang="en-GB" b="1" dirty="0" err="1"/>
              <a:t>Kajsa</a:t>
            </a:r>
            <a:r>
              <a:rPr lang="en-GB" b="1" dirty="0"/>
              <a:t> Svensson, Tammy </a:t>
            </a:r>
            <a:r>
              <a:rPr lang="en-GB" b="1" dirty="0" err="1"/>
              <a:t>Ho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b="1" dirty="0" err="1"/>
              <a:t>Rasmus</a:t>
            </a:r>
            <a:r>
              <a:rPr lang="en-GB" b="1" dirty="0"/>
              <a:t> Johansson</a:t>
            </a:r>
            <a:r>
              <a:rPr lang="en-GB" dirty="0"/>
              <a:t>,</a:t>
            </a:r>
            <a:r>
              <a:rPr lang="en-GB" b="1" dirty="0"/>
              <a:t> Hanna </a:t>
            </a:r>
            <a:r>
              <a:rPr lang="en-GB" b="1" dirty="0" err="1"/>
              <a:t>Bensch</a:t>
            </a:r>
            <a:r>
              <a:rPr lang="en-GB" dirty="0"/>
              <a:t>,</a:t>
            </a:r>
            <a:r>
              <a:rPr lang="en-GB" b="1" dirty="0"/>
              <a:t> Chiara </a:t>
            </a:r>
            <a:r>
              <a:rPr lang="en-GB" b="1" dirty="0" err="1"/>
              <a:t>Despasqual</a:t>
            </a:r>
            <a:r>
              <a:rPr lang="en-GB" dirty="0"/>
              <a:t>,</a:t>
            </a:r>
            <a:r>
              <a:rPr lang="en-GB" b="1" dirty="0"/>
              <a:t> Johanna </a:t>
            </a:r>
            <a:r>
              <a:rPr lang="en-GB" b="1" dirty="0" err="1"/>
              <a:t>Eklund</a:t>
            </a:r>
            <a:r>
              <a:rPr lang="en-GB" dirty="0"/>
              <a:t>,</a:t>
            </a:r>
            <a:r>
              <a:rPr lang="en-GB" b="1" dirty="0"/>
              <a:t> Emil </a:t>
            </a:r>
            <a:r>
              <a:rPr lang="en-GB" b="1" dirty="0" err="1"/>
              <a:t>Fjellstedt</a:t>
            </a:r>
            <a:r>
              <a:rPr lang="en-GB" dirty="0"/>
              <a:t>, </a:t>
            </a:r>
            <a:r>
              <a:rPr lang="en-GB" b="1" dirty="0" err="1"/>
              <a:t>Qinyang</a:t>
            </a:r>
            <a:r>
              <a:rPr lang="en-GB" b="1" dirty="0"/>
              <a:t> Li</a:t>
            </a:r>
            <a:r>
              <a:rPr lang="en-GB" dirty="0"/>
              <a:t>, </a:t>
            </a:r>
            <a:r>
              <a:rPr lang="en-GB" b="1" dirty="0"/>
              <a:t>Eric Leach</a:t>
            </a:r>
            <a:r>
              <a:rPr lang="en-GB" dirty="0"/>
              <a:t>, </a:t>
            </a:r>
            <a:r>
              <a:rPr lang="en-GB" b="1" dirty="0"/>
              <a:t>Lisa </a:t>
            </a:r>
            <a:r>
              <a:rPr lang="en-GB" b="1" dirty="0" err="1"/>
              <a:t>Winberg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b="1" dirty="0" err="1"/>
              <a:t>Rebecka</a:t>
            </a:r>
            <a:r>
              <a:rPr lang="en-GB" b="1" dirty="0"/>
              <a:t> </a:t>
            </a:r>
            <a:r>
              <a:rPr lang="en-GB" b="1" dirty="0" err="1"/>
              <a:t>Thise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dirty="0"/>
              <a:t>and </a:t>
            </a:r>
            <a:r>
              <a:rPr lang="en-GB" b="1" dirty="0"/>
              <a:t>Karolina </a:t>
            </a:r>
            <a:r>
              <a:rPr lang="en-GB" b="1" dirty="0" err="1"/>
              <a:t>Pehrson</a:t>
            </a:r>
            <a:r>
              <a:rPr lang="en-GB" dirty="0"/>
              <a:t>.</a:t>
            </a:r>
            <a:r>
              <a:rPr lang="en-GB" b="1" dirty="0"/>
              <a:t> </a:t>
            </a:r>
            <a:endParaRPr lang="sv-SE" dirty="0" smtClean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en-GB" dirty="0" smtClean="0"/>
              <a:t>Odonate </a:t>
            </a:r>
            <a:r>
              <a:rPr lang="en-GB" dirty="0"/>
              <a:t>Phenotypic </a:t>
            </a:r>
            <a:r>
              <a:rPr lang="en-GB" dirty="0" smtClean="0"/>
              <a:t>Database</a:t>
            </a:r>
          </a:p>
          <a:p>
            <a:pPr marL="0" indent="0">
              <a:buNone/>
            </a:pPr>
            <a:r>
              <a:rPr lang="en-GB" b="1" dirty="0" err="1" smtClean="0"/>
              <a:t>Kajsa</a:t>
            </a:r>
            <a:r>
              <a:rPr lang="en-GB" b="1" dirty="0" smtClean="0"/>
              <a:t> </a:t>
            </a:r>
            <a:r>
              <a:rPr lang="en-GB" b="1" dirty="0"/>
              <a:t>Svensson</a:t>
            </a:r>
            <a:r>
              <a:rPr lang="en-GB" dirty="0"/>
              <a:t>, </a:t>
            </a:r>
            <a:r>
              <a:rPr lang="en-GB" b="1" dirty="0"/>
              <a:t>Robin </a:t>
            </a:r>
            <a:r>
              <a:rPr lang="en-GB" b="1" dirty="0" err="1"/>
              <a:t>Pranter</a:t>
            </a:r>
            <a:r>
              <a:rPr lang="en-GB" dirty="0"/>
              <a:t>, </a:t>
            </a:r>
            <a:r>
              <a:rPr lang="en-GB" b="1" dirty="0"/>
              <a:t>Lisa </a:t>
            </a:r>
            <a:r>
              <a:rPr lang="en-GB" b="1" dirty="0" err="1"/>
              <a:t>Winberg</a:t>
            </a:r>
            <a:r>
              <a:rPr lang="en-GB" dirty="0"/>
              <a:t>, </a:t>
            </a:r>
            <a:r>
              <a:rPr lang="en-GB" b="1" dirty="0" err="1"/>
              <a:t>Ev</a:t>
            </a:r>
            <a:r>
              <a:rPr lang="en-GB" b="1" dirty="0"/>
              <a:t> </a:t>
            </a:r>
            <a:r>
              <a:rPr lang="en-GB" b="1" dirty="0" err="1"/>
              <a:t>Poslin</a:t>
            </a:r>
            <a:r>
              <a:rPr lang="en-GB" dirty="0"/>
              <a:t>, </a:t>
            </a:r>
            <a:r>
              <a:rPr lang="en-GB" b="1" dirty="0"/>
              <a:t>Hanna </a:t>
            </a:r>
            <a:r>
              <a:rPr lang="en-GB" b="1" dirty="0" err="1"/>
              <a:t>Bensch</a:t>
            </a:r>
            <a:r>
              <a:rPr lang="en-GB" dirty="0"/>
              <a:t>, and </a:t>
            </a:r>
            <a:r>
              <a:rPr lang="en-GB" b="1" dirty="0"/>
              <a:t>Karolina </a:t>
            </a:r>
            <a:r>
              <a:rPr lang="en-GB" b="1" dirty="0" err="1"/>
              <a:t>Pehrson</a:t>
            </a:r>
            <a:r>
              <a:rPr lang="en-GB" dirty="0"/>
              <a:t>. </a:t>
            </a:r>
            <a:endParaRPr lang="sv-S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 t="14306" r="22939" b="43611"/>
          <a:stretch/>
        </p:blipFill>
        <p:spPr>
          <a:xfrm rot="2442691">
            <a:off x="7582672" y="5476939"/>
            <a:ext cx="1105660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8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1"/>
          <a:stretch/>
        </p:blipFill>
        <p:spPr>
          <a:xfrm>
            <a:off x="-3984" y="430230"/>
            <a:ext cx="9138205" cy="5904000"/>
          </a:xfrm>
          <a:prstGeom prst="rect">
            <a:avLst/>
          </a:prstGeom>
        </p:spPr>
      </p:pic>
      <p:pic>
        <p:nvPicPr>
          <p:cNvPr id="4098" name="Picture 2" descr="C:\Users\Owner\AppData\Local\Microsoft\Windows\Temporary Internet Files\Content.IE5\1F6Q1EK7\legheaded[1]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1717">
            <a:off x="3131840" y="4293104"/>
            <a:ext cx="68960" cy="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3045793" y="4221088"/>
            <a:ext cx="230063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817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08"/>
          <a:stretch/>
        </p:blipFill>
        <p:spPr>
          <a:xfrm>
            <a:off x="0" y="-27384"/>
            <a:ext cx="9230264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40" y="0"/>
            <a:ext cx="10370519" cy="6912000"/>
          </a:xfrm>
        </p:spPr>
      </p:pic>
    </p:spTree>
    <p:extLst>
      <p:ext uri="{BB962C8B-B14F-4D97-AF65-F5344CB8AC3E}">
        <p14:creationId xmlns:p14="http://schemas.microsoft.com/office/powerpoint/2010/main" val="10205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0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4455000" cy="594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" b="7222"/>
          <a:stretch/>
        </p:blipFill>
        <p:spPr>
          <a:xfrm>
            <a:off x="5048572" y="419100"/>
            <a:ext cx="37719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2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02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6687</TotalTime>
  <Words>235</Words>
  <Application>Microsoft Office PowerPoint</Application>
  <PresentationFormat>On-screen Show (4:3)</PresentationFormat>
  <Paragraphs>27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rules of insects</vt:lpstr>
      <vt:lpstr>PowerPoint Presentation</vt:lpstr>
      <vt:lpstr>Rule 1: Bigger is Better</vt:lpstr>
      <vt:lpstr>PowerPoint Presentation</vt:lpstr>
      <vt:lpstr>PowerPoint Presentation</vt:lpstr>
      <vt:lpstr>PowerPoint Presentation</vt:lpstr>
      <vt:lpstr>Rule 2: Hotter is Smaller</vt:lpstr>
      <vt:lpstr>PowerPoint Presentation</vt:lpstr>
      <vt:lpstr>”Rule” 3: Hotter is Better</vt:lpstr>
      <vt:lpstr>PowerPoint Presentation</vt:lpstr>
      <vt:lpstr>New rules of insects </vt:lpstr>
      <vt:lpstr>Acknowledgements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62</cp:revision>
  <dcterms:created xsi:type="dcterms:W3CDTF">2018-01-21T19:29:40Z</dcterms:created>
  <dcterms:modified xsi:type="dcterms:W3CDTF">2018-01-26T10:57:12Z</dcterms:modified>
</cp:coreProperties>
</file>